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ll, Jennifer" userId="S::powellj@leonschools.net::fe86981b-e044-4d9d-9751-819caf62ef79" providerId="AD" clId="Web-{F691B5F0-E2F2-438A-A833-59957AF89D94}"/>
    <pc:docChg chg="modSld">
      <pc:chgData name="Powell, Jennifer" userId="S::powellj@leonschools.net::fe86981b-e044-4d9d-9751-819caf62ef79" providerId="AD" clId="Web-{F691B5F0-E2F2-438A-A833-59957AF89D94}" dt="2018-03-21T15:10:17.871" v="6"/>
      <pc:docMkLst>
        <pc:docMk/>
      </pc:docMkLst>
      <pc:sldChg chg="modSp">
        <pc:chgData name="Powell, Jennifer" userId="S::powellj@leonschools.net::fe86981b-e044-4d9d-9751-819caf62ef79" providerId="AD" clId="Web-{F691B5F0-E2F2-438A-A833-59957AF89D94}" dt="2018-03-21T15:10:17.871" v="6"/>
        <pc:sldMkLst>
          <pc:docMk/>
          <pc:sldMk cId="1265236699" sldId="257"/>
        </pc:sldMkLst>
        <pc:spChg chg="mod">
          <ac:chgData name="Powell, Jennifer" userId="S::powellj@leonschools.net::fe86981b-e044-4d9d-9751-819caf62ef79" providerId="AD" clId="Web-{F691B5F0-E2F2-438A-A833-59957AF89D94}" dt="2018-03-21T15:10:17.871" v="6"/>
          <ac:spMkLst>
            <pc:docMk/>
            <pc:sldMk cId="1265236699" sldId="257"/>
            <ac:spMk id="3" creationId="{00000000-0000-0000-0000-000000000000}"/>
          </ac:spMkLst>
        </pc:spChg>
      </pc:sldChg>
      <pc:sldChg chg="modSp">
        <pc:chgData name="Powell, Jennifer" userId="S::powellj@leonschools.net::fe86981b-e044-4d9d-9751-819caf62ef79" providerId="AD" clId="Web-{F691B5F0-E2F2-438A-A833-59957AF89D94}" dt="2018-03-21T15:09:43.558" v="5"/>
        <pc:sldMkLst>
          <pc:docMk/>
          <pc:sldMk cId="2062691472" sldId="266"/>
        </pc:sldMkLst>
        <pc:spChg chg="mod">
          <ac:chgData name="Powell, Jennifer" userId="S::powellj@leonschools.net::fe86981b-e044-4d9d-9751-819caf62ef79" providerId="AD" clId="Web-{F691B5F0-E2F2-438A-A833-59957AF89D94}" dt="2018-03-21T15:09:43.558" v="5"/>
          <ac:spMkLst>
            <pc:docMk/>
            <pc:sldMk cId="2062691472" sldId="266"/>
            <ac:spMk id="3" creationId="{00000000-0000-0000-0000-000000000000}"/>
          </ac:spMkLst>
        </pc:spChg>
      </pc:sldChg>
    </pc:docChg>
  </pc:docChgLst>
  <pc:docChgLst>
    <pc:chgData name="Powell, Jennifer" userId="S::powellj@leonschools.net::fe86981b-e044-4d9d-9751-819caf62ef79" providerId="AD" clId="Web-{1B6066C6-3538-44A7-9E55-1CE746916D22}"/>
    <pc:docChg chg="modSld">
      <pc:chgData name="Powell, Jennifer" userId="S::powellj@leonschools.net::fe86981b-e044-4d9d-9751-819caf62ef79" providerId="AD" clId="Web-{1B6066C6-3538-44A7-9E55-1CE746916D22}" dt="2018-03-21T15:44:06.477" v="155"/>
      <pc:docMkLst>
        <pc:docMk/>
      </pc:docMkLst>
      <pc:sldChg chg="modSp">
        <pc:chgData name="Powell, Jennifer" userId="S::powellj@leonschools.net::fe86981b-e044-4d9d-9751-819caf62ef79" providerId="AD" clId="Web-{1B6066C6-3538-44A7-9E55-1CE746916D22}" dt="2018-03-21T15:36:15.773" v="6"/>
        <pc:sldMkLst>
          <pc:docMk/>
          <pc:sldMk cId="2319745485" sldId="259"/>
        </pc:sldMkLst>
        <pc:spChg chg="mod">
          <ac:chgData name="Powell, Jennifer" userId="S::powellj@leonschools.net::fe86981b-e044-4d9d-9751-819caf62ef79" providerId="AD" clId="Web-{1B6066C6-3538-44A7-9E55-1CE746916D22}" dt="2018-03-21T15:36:15.773" v="6"/>
          <ac:spMkLst>
            <pc:docMk/>
            <pc:sldMk cId="2319745485" sldId="259"/>
            <ac:spMk id="3" creationId="{00000000-0000-0000-0000-000000000000}"/>
          </ac:spMkLst>
        </pc:spChg>
      </pc:sldChg>
      <pc:sldChg chg="modSp">
        <pc:chgData name="Powell, Jennifer" userId="S::powellj@leonschools.net::fe86981b-e044-4d9d-9751-819caf62ef79" providerId="AD" clId="Web-{1B6066C6-3538-44A7-9E55-1CE746916D22}" dt="2018-03-21T15:37:29.308" v="16"/>
        <pc:sldMkLst>
          <pc:docMk/>
          <pc:sldMk cId="514179682" sldId="260"/>
        </pc:sldMkLst>
        <pc:spChg chg="mod">
          <ac:chgData name="Powell, Jennifer" userId="S::powellj@leonschools.net::fe86981b-e044-4d9d-9751-819caf62ef79" providerId="AD" clId="Web-{1B6066C6-3538-44A7-9E55-1CE746916D22}" dt="2018-03-21T15:37:29.308" v="16"/>
          <ac:spMkLst>
            <pc:docMk/>
            <pc:sldMk cId="514179682" sldId="260"/>
            <ac:spMk id="3" creationId="{00000000-0000-0000-0000-000000000000}"/>
          </ac:spMkLst>
        </pc:spChg>
      </pc:sldChg>
      <pc:sldChg chg="modSp">
        <pc:chgData name="Powell, Jennifer" userId="S::powellj@leonschools.net::fe86981b-e044-4d9d-9751-819caf62ef79" providerId="AD" clId="Web-{1B6066C6-3538-44A7-9E55-1CE746916D22}" dt="2018-03-21T15:39:09.358" v="24"/>
        <pc:sldMkLst>
          <pc:docMk/>
          <pc:sldMk cId="1882227317" sldId="261"/>
        </pc:sldMkLst>
        <pc:spChg chg="mod">
          <ac:chgData name="Powell, Jennifer" userId="S::powellj@leonschools.net::fe86981b-e044-4d9d-9751-819caf62ef79" providerId="AD" clId="Web-{1B6066C6-3538-44A7-9E55-1CE746916D22}" dt="2018-03-21T15:39:06.373" v="23"/>
          <ac:spMkLst>
            <pc:docMk/>
            <pc:sldMk cId="1882227317" sldId="261"/>
            <ac:spMk id="3" creationId="{00000000-0000-0000-0000-000000000000}"/>
          </ac:spMkLst>
        </pc:spChg>
        <pc:picChg chg="mod">
          <ac:chgData name="Powell, Jennifer" userId="S::powellj@leonschools.net::fe86981b-e044-4d9d-9751-819caf62ef79" providerId="AD" clId="Web-{1B6066C6-3538-44A7-9E55-1CE746916D22}" dt="2018-03-21T15:39:09.358" v="24"/>
          <ac:picMkLst>
            <pc:docMk/>
            <pc:sldMk cId="1882227317" sldId="261"/>
            <ac:picMk id="4" creationId="{00000000-0000-0000-0000-000000000000}"/>
          </ac:picMkLst>
        </pc:picChg>
      </pc:sldChg>
      <pc:sldChg chg="addSp delSp modSp">
        <pc:chgData name="Powell, Jennifer" userId="S::powellj@leonschools.net::fe86981b-e044-4d9d-9751-819caf62ef79" providerId="AD" clId="Web-{1B6066C6-3538-44A7-9E55-1CE746916D22}" dt="2018-03-21T15:43:27.460" v="153"/>
        <pc:sldMkLst>
          <pc:docMk/>
          <pc:sldMk cId="3044404168" sldId="262"/>
        </pc:sldMkLst>
        <pc:spChg chg="mod">
          <ac:chgData name="Powell, Jennifer" userId="S::powellj@leonschools.net::fe86981b-e044-4d9d-9751-819caf62ef79" providerId="AD" clId="Web-{1B6066C6-3538-44A7-9E55-1CE746916D22}" dt="2018-03-21T15:40:13.126" v="35"/>
          <ac:spMkLst>
            <pc:docMk/>
            <pc:sldMk cId="3044404168" sldId="262"/>
            <ac:spMk id="3" creationId="{00000000-0000-0000-0000-000000000000}"/>
          </ac:spMkLst>
        </pc:spChg>
        <pc:spChg chg="add mod">
          <ac:chgData name="Powell, Jennifer" userId="S::powellj@leonschools.net::fe86981b-e044-4d9d-9751-819caf62ef79" providerId="AD" clId="Web-{1B6066C6-3538-44A7-9E55-1CE746916D22}" dt="2018-03-21T15:43:27.460" v="153"/>
          <ac:spMkLst>
            <pc:docMk/>
            <pc:sldMk cId="3044404168" sldId="262"/>
            <ac:spMk id="6" creationId="{74B4C895-AA2B-4EE0-9493-2B31C10DB18C}"/>
          </ac:spMkLst>
        </pc:spChg>
        <pc:spChg chg="add del">
          <ac:chgData name="Powell, Jennifer" userId="S::powellj@leonschools.net::fe86981b-e044-4d9d-9751-819caf62ef79" providerId="AD" clId="Web-{1B6066C6-3538-44A7-9E55-1CE746916D22}" dt="2018-03-21T15:40:42.330" v="43"/>
          <ac:spMkLst>
            <pc:docMk/>
            <pc:sldMk cId="3044404168" sldId="262"/>
            <ac:spMk id="7" creationId="{41E54724-0D17-4DF7-8B3C-7830D4120850}"/>
          </ac:spMkLst>
        </pc:spChg>
        <pc:spChg chg="add del">
          <ac:chgData name="Powell, Jennifer" userId="S::powellj@leonschools.net::fe86981b-e044-4d9d-9751-819caf62ef79" providerId="AD" clId="Web-{1B6066C6-3538-44A7-9E55-1CE746916D22}" dt="2018-03-21T15:40:39.939" v="42"/>
          <ac:spMkLst>
            <pc:docMk/>
            <pc:sldMk cId="3044404168" sldId="262"/>
            <ac:spMk id="8" creationId="{43BB4515-32E8-415D-B9F5-835CAD42CBA2}"/>
          </ac:spMkLst>
        </pc:spChg>
        <pc:spChg chg="add del">
          <ac:chgData name="Powell, Jennifer" userId="S::powellj@leonschools.net::fe86981b-e044-4d9d-9751-819caf62ef79" providerId="AD" clId="Web-{1B6066C6-3538-44A7-9E55-1CE746916D22}" dt="2018-03-21T15:40:37.267" v="41"/>
          <ac:spMkLst>
            <pc:docMk/>
            <pc:sldMk cId="3044404168" sldId="262"/>
            <ac:spMk id="9" creationId="{0C0A6F81-1D83-4480-9FBA-136BA992E00F}"/>
          </ac:spMkLst>
        </pc:spChg>
      </pc:sldChg>
      <pc:sldChg chg="modSp">
        <pc:chgData name="Powell, Jennifer" userId="S::powellj@leonschools.net::fe86981b-e044-4d9d-9751-819caf62ef79" providerId="AD" clId="Web-{1B6066C6-3538-44A7-9E55-1CE746916D22}" dt="2018-03-21T15:44:06.477" v="155"/>
        <pc:sldMkLst>
          <pc:docMk/>
          <pc:sldMk cId="3234609375" sldId="263"/>
        </pc:sldMkLst>
        <pc:spChg chg="mod">
          <ac:chgData name="Powell, Jennifer" userId="S::powellj@leonschools.net::fe86981b-e044-4d9d-9751-819caf62ef79" providerId="AD" clId="Web-{1B6066C6-3538-44A7-9E55-1CE746916D22}" dt="2018-03-21T15:44:06.477" v="155"/>
          <ac:spMkLst>
            <pc:docMk/>
            <pc:sldMk cId="3234609375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4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96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1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8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46AC964-9436-4396-9CA6-D304CC2ED5A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329D712-DE96-46AB-9CF5-F289B458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IS8_DnZRI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aAdN4PDx8c?list=PLDe0CguuqcMAnTh5Nvi4uWDAYsxBkDfx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V-8N8Q2BJ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Business organizations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5" y="4352544"/>
            <a:ext cx="8929255" cy="1239894"/>
          </a:xfrm>
        </p:spPr>
        <p:txBody>
          <a:bodyPr>
            <a:noAutofit/>
          </a:bodyPr>
          <a:lstStyle/>
          <a:p>
            <a:r>
              <a:rPr lang="en-US" sz="2800"/>
              <a:t>Please get out your Vocabulary Assignment – due today!</a:t>
            </a:r>
          </a:p>
          <a:p>
            <a:r>
              <a:rPr lang="en-US" sz="2800"/>
              <a:t>TWIZ tomorrow on Chapter 7 </a:t>
            </a:r>
            <a:r>
              <a:rPr lang="en-US" sz="2800">
                <a:sym typeface="Wingdings" panose="05000000000000000000" pitchFamily="2" charset="2"/>
              </a:rPr>
              <a:t></a:t>
            </a:r>
          </a:p>
          <a:p>
            <a:r>
              <a:rPr lang="en-US" sz="2800">
                <a:sym typeface="Wingdings" panose="05000000000000000000" pitchFamily="2" charset="2"/>
              </a:rPr>
              <a:t>Current Events resume today!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6589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3531"/>
            <a:ext cx="7729728" cy="1188720"/>
          </a:xfrm>
        </p:spPr>
        <p:txBody>
          <a:bodyPr/>
          <a:lstStyle/>
          <a:p>
            <a:r>
              <a:rPr lang="en-US"/>
              <a:t>Squatty </a:t>
            </a:r>
            <a:r>
              <a:rPr lang="en-US" err="1"/>
              <a:t>potty</a:t>
            </a:r>
            <a:r>
              <a:rPr lang="en-US"/>
              <a:t> update</a:t>
            </a:r>
          </a:p>
        </p:txBody>
      </p:sp>
      <p:pic>
        <p:nvPicPr>
          <p:cNvPr id="4" name="4IS8_DnZRI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6223" y="1879783"/>
            <a:ext cx="8739554" cy="49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مزايا و عيوب الإمتيازات التجارية Franchise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r="1919" b="-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1" y="240631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franchises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229" y="1837592"/>
            <a:ext cx="5239694" cy="40636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A </a:t>
            </a:r>
            <a:r>
              <a:rPr lang="en-US" sz="2000">
                <a:solidFill>
                  <a:srgbClr val="FF0000"/>
                </a:solidFill>
              </a:rPr>
              <a:t>business franchise </a:t>
            </a:r>
            <a:r>
              <a:rPr lang="en-US" sz="2000">
                <a:solidFill>
                  <a:srgbClr val="FFFFFF"/>
                </a:solidFill>
              </a:rPr>
              <a:t>is a semi-independent business that pays fees to a parent company.  In return, the business is granted the exclusive right to sell a certain product or service in  given area.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Franchises are good because the franchisers (owners) provide management and training, they provide the product, it’s nationally recognized product, and they advertise for you.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Drawbacks include high franchising fees (called royalties), strict standards, purchasing restrictions, and limited product line.</a:t>
            </a:r>
          </a:p>
        </p:txBody>
      </p:sp>
    </p:spTree>
    <p:extLst>
      <p:ext uri="{BB962C8B-B14F-4D97-AF65-F5344CB8AC3E}">
        <p14:creationId xmlns:p14="http://schemas.microsoft.com/office/powerpoint/2010/main" val="323460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Cooperative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92" y="2638044"/>
            <a:ext cx="10392508" cy="3877056"/>
          </a:xfrm>
        </p:spPr>
        <p:txBody>
          <a:bodyPr>
            <a:normAutofit/>
          </a:bodyPr>
          <a:lstStyle/>
          <a:p>
            <a:r>
              <a:rPr lang="en-US" sz="2400"/>
              <a:t>Often called a “co-op” – owned by lots of individuals for their shared benefits.</a:t>
            </a:r>
          </a:p>
          <a:p>
            <a:r>
              <a:rPr lang="en-US" sz="2400"/>
              <a:t>There are consumer co-ops that sell merchandise to members at discounted prices (examples: Sam’s or Costco, Disney Movie Club, New Leaf Market)</a:t>
            </a:r>
          </a:p>
          <a:p>
            <a:r>
              <a:rPr lang="en-US" sz="2400"/>
              <a:t>Service co-ops provide a service rather than products – services might include babysitting club, legal groups, health care services, etc.</a:t>
            </a:r>
          </a:p>
          <a:p>
            <a:r>
              <a:rPr lang="en-US" sz="2400"/>
              <a:t>Finally producer co-ops are agricultural groups that focuses on growing their crops or raising living stock.</a:t>
            </a:r>
          </a:p>
        </p:txBody>
      </p:sp>
      <p:pic>
        <p:nvPicPr>
          <p:cNvPr id="4" name="Picture 3" descr="new leaf market a cooperative grocery serving the tallahassee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5421071"/>
            <a:ext cx="4855552" cy="1359555"/>
          </a:xfrm>
          <a:prstGeom prst="rect">
            <a:avLst/>
          </a:prstGeom>
        </p:spPr>
      </p:pic>
      <p:pic>
        <p:nvPicPr>
          <p:cNvPr id="5" name="Picture 4" descr="Sam’s Club members can request FREE samples of the products liste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6" y="5625360"/>
            <a:ext cx="1285113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1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Non-profit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691" y="2444262"/>
            <a:ext cx="9689123" cy="3903784"/>
          </a:xfrm>
        </p:spPr>
        <p:txBody>
          <a:bodyPr>
            <a:normAutofit lnSpcReduction="10000"/>
          </a:bodyPr>
          <a:lstStyle/>
          <a:p>
            <a:r>
              <a:rPr lang="en-US"/>
              <a:t>Some groups function like a business organization but they do not operate for the sole purpose of generating a profit.  Instead, they usually benefit society.</a:t>
            </a:r>
          </a:p>
          <a:p>
            <a:pPr lvl="1"/>
            <a:r>
              <a:rPr lang="en-US"/>
              <a:t>Red Cross</a:t>
            </a:r>
          </a:p>
          <a:p>
            <a:pPr lvl="1"/>
            <a:r>
              <a:rPr lang="en-US"/>
              <a:t>Big Brother/Sisters</a:t>
            </a:r>
          </a:p>
          <a:p>
            <a:pPr lvl="1"/>
            <a:r>
              <a:rPr lang="en-US"/>
              <a:t>Schools</a:t>
            </a:r>
          </a:p>
          <a:p>
            <a:pPr lvl="1"/>
            <a:r>
              <a:rPr lang="en-US"/>
              <a:t>Hospitals</a:t>
            </a:r>
          </a:p>
          <a:p>
            <a:pPr lvl="1"/>
            <a:r>
              <a:rPr lang="en-US"/>
              <a:t>Religious Institutions </a:t>
            </a:r>
          </a:p>
          <a:p>
            <a:pPr lvl="1"/>
            <a:r>
              <a:rPr lang="en-US"/>
              <a:t>YMCAs</a:t>
            </a:r>
          </a:p>
          <a:p>
            <a:r>
              <a:rPr lang="en-US"/>
              <a:t>These groups are often exempt from income taxes because they do not bring in a profit.</a:t>
            </a:r>
          </a:p>
          <a:p>
            <a:r>
              <a:rPr lang="en-US"/>
              <a:t>Some non-profits work to provide professional support for certain professions – union groups, business associations, and trade groups are all non-profits.</a:t>
            </a:r>
          </a:p>
        </p:txBody>
      </p:sp>
      <p:pic>
        <p:nvPicPr>
          <p:cNvPr id="4" name="Picture 3" descr="인스타그램 사용자가 사진을 올리는 장소는 ‘방콕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009899"/>
            <a:ext cx="3943350" cy="1971675"/>
          </a:xfrm>
          <a:prstGeom prst="rect">
            <a:avLst/>
          </a:prstGeom>
        </p:spPr>
      </p:pic>
      <p:pic>
        <p:nvPicPr>
          <p:cNvPr id="5" name="Picture 4" descr="VISUAL ANTHROPOLOGY: The dangers of cultural homogeniz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81" y="3009899"/>
            <a:ext cx="1871783" cy="18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486" y="488442"/>
            <a:ext cx="7729728" cy="1188720"/>
          </a:xfrm>
        </p:spPr>
        <p:txBody>
          <a:bodyPr/>
          <a:lstStyle/>
          <a:p>
            <a:r>
              <a:rPr lang="en-US"/>
              <a:t>Not every idea has the potential to spawn a business</a:t>
            </a:r>
          </a:p>
        </p:txBody>
      </p:sp>
      <p:pic>
        <p:nvPicPr>
          <p:cNvPr id="4" name="uaAdN4PDx8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5025" y="1944490"/>
            <a:ext cx="8429625" cy="47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3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Image result for entrepreneur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5" b="-3"/>
          <a:stretch/>
        </p:blipFill>
        <p:spPr bwMode="auto">
          <a:xfrm>
            <a:off x="7208520" y="1126397"/>
            <a:ext cx="3867912" cy="428853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1" y="328000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What is an entrepreneur?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85" y="1749669"/>
            <a:ext cx="4691479" cy="41515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FFFFFF"/>
                </a:solidFill>
              </a:rPr>
              <a:t>An </a:t>
            </a:r>
            <a:r>
              <a:rPr lang="en-US">
                <a:solidFill>
                  <a:srgbClr val="FF0000"/>
                </a:solidFill>
              </a:rPr>
              <a:t>entrepreneur </a:t>
            </a:r>
            <a:r>
              <a:rPr lang="en-US">
                <a:solidFill>
                  <a:srgbClr val="FFFFFF"/>
                </a:solidFill>
              </a:rPr>
              <a:t>is a person who has the skill-set to successfully start up and manage a business and they possess these qualities…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FFFFFF"/>
                </a:solidFill>
              </a:rPr>
              <a:t>Seek out responsibility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FFFFFF"/>
                </a:solidFill>
              </a:rPr>
              <a:t>Are willing to take risks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FFFFFF"/>
                </a:solidFill>
              </a:rPr>
              <a:t>Believe in themselves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FFFFFF"/>
                </a:solidFill>
              </a:rPr>
              <a:t>Desire to reach their full potential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FFFFFF"/>
                </a:solidFill>
              </a:rPr>
              <a:t>Have high energy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FFFFFF"/>
                </a:solidFill>
              </a:rPr>
              <a:t>Look toward the future – are forward thinking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FFFFFF"/>
                </a:solidFill>
              </a:rPr>
              <a:t>Value achievement over money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FFFFFF"/>
                </a:solidFill>
              </a:rPr>
              <a:t>Maintain flexibility when they face a new challenge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FFFFFF"/>
                </a:solidFill>
              </a:rPr>
              <a:t>Committed to their goals</a:t>
            </a:r>
          </a:p>
        </p:txBody>
      </p:sp>
    </p:spTree>
    <p:extLst>
      <p:ext uri="{BB962C8B-B14F-4D97-AF65-F5344CB8AC3E}">
        <p14:creationId xmlns:p14="http://schemas.microsoft.com/office/powerpoint/2010/main" val="206269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470" y="226138"/>
            <a:ext cx="7729728" cy="1188720"/>
          </a:xfrm>
        </p:spPr>
        <p:txBody>
          <a:bodyPr/>
          <a:lstStyle/>
          <a:p>
            <a:r>
              <a:rPr lang="en-US"/>
              <a:t>Some entrepreneurs think of it all…</a:t>
            </a:r>
          </a:p>
        </p:txBody>
      </p:sp>
      <p:pic>
        <p:nvPicPr>
          <p:cNvPr id="4" name="hV-8N8Q2BJ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6769" y="1551721"/>
            <a:ext cx="9223131" cy="51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up a new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638044"/>
            <a:ext cx="11148646" cy="31019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Entrepreneurs have to make a lot of decisions when they start up a new business – including what type of business they intend to create.</a:t>
            </a:r>
          </a:p>
          <a:p>
            <a:r>
              <a:rPr lang="en-US" sz="2400"/>
              <a:t>A business organization is an establishment that is formed to carry out commercial enterprises – in other words, business organizations are firms.  There are different types of business organizations: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Sole proprietorships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Partnerships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Corporations, Mergers &amp; Multinationals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Franchises, Co-Ops, and Non-Profits</a:t>
            </a:r>
          </a:p>
        </p:txBody>
      </p:sp>
      <p:pic>
        <p:nvPicPr>
          <p:cNvPr id="4" name="Picture 3" descr="Business Success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03" y="4314824"/>
            <a:ext cx="3661621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3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644" y="226138"/>
            <a:ext cx="7729728" cy="1188720"/>
          </a:xfrm>
        </p:spPr>
        <p:txBody>
          <a:bodyPr/>
          <a:lstStyle/>
          <a:p>
            <a:r>
              <a:rPr lang="en-US"/>
              <a:t>Sole proprietorship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272" y="1670890"/>
            <a:ext cx="7729728" cy="3101983"/>
          </a:xfrm>
        </p:spPr>
        <p:txBody>
          <a:bodyPr/>
          <a:lstStyle/>
          <a:p>
            <a:r>
              <a:rPr lang="en-US"/>
              <a:t>Most common business organization; owned and operated by a single individual. (About 75% of all businesses in America)</a:t>
            </a:r>
          </a:p>
          <a:p>
            <a:r>
              <a:rPr lang="en-US"/>
              <a:t>The owner earns all the profits and deals with all of the firm’s debts.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42797"/>
              </p:ext>
            </p:extLst>
          </p:nvPr>
        </p:nvGraphicFramePr>
        <p:xfrm>
          <a:off x="580290" y="2896566"/>
          <a:ext cx="11095894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947">
                  <a:extLst>
                    <a:ext uri="{9D8B030D-6E8A-4147-A177-3AD203B41FA5}">
                      <a16:colId xmlns:a16="http://schemas.microsoft.com/office/drawing/2014/main" val="1436427060"/>
                    </a:ext>
                  </a:extLst>
                </a:gridCol>
                <a:gridCol w="5547947">
                  <a:extLst>
                    <a:ext uri="{9D8B030D-6E8A-4147-A177-3AD203B41FA5}">
                      <a16:colId xmlns:a16="http://schemas.microsoft.com/office/drawing/2014/main" val="957443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3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Easy start-up</a:t>
                      </a:r>
                      <a:r>
                        <a:rPr lang="en-US" baseline="0"/>
                        <a:t> (few government requirements – license, permit, and business name)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Total personal liability</a:t>
                      </a:r>
                      <a:r>
                        <a:rPr lang="en-US" baseline="0"/>
                        <a:t> – legally bound to pay all debts, even if the business fails.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1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Few Regulations – least regulated form of</a:t>
                      </a:r>
                      <a:r>
                        <a:rPr lang="en-US" baseline="0"/>
                        <a:t> business; does have to adhere to basic regulations (minimum wage, labor laws, etc.)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Limited access to resources</a:t>
                      </a:r>
                      <a:r>
                        <a:rPr lang="en-US" baseline="0"/>
                        <a:t> – small businesses have to pay out of pocket to expand their businesses, this can be unattainable for some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7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Earn all the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Lack of permanence</a:t>
                      </a:r>
                      <a:r>
                        <a:rPr lang="en-US" baseline="0"/>
                        <a:t> – the owner dies, there may not be anyone to carry on the business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1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 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Easy to close the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76794"/>
                  </a:ext>
                </a:extLst>
              </a:tr>
            </a:tbl>
          </a:graphicData>
        </a:graphic>
      </p:graphicFrame>
      <p:pic>
        <p:nvPicPr>
          <p:cNvPr id="5" name="Picture 4" descr="Little Store Front by finchweb - A little store front with a re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" y="652146"/>
            <a:ext cx="2280263" cy="17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5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t votre premier jour à l'université et vous faites connaissanc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907">
            <a:off x="241847" y="506809"/>
            <a:ext cx="2903109" cy="181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644" y="226138"/>
            <a:ext cx="7729728" cy="1188720"/>
          </a:xfrm>
        </p:spPr>
        <p:txBody>
          <a:bodyPr/>
          <a:lstStyle/>
          <a:p>
            <a:r>
              <a:rPr lang="en-US"/>
              <a:t>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272" y="1670890"/>
            <a:ext cx="7729728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business organization owned by two or more people. (7% of businesses in America)</a:t>
            </a:r>
          </a:p>
          <a:p>
            <a:r>
              <a:rPr lang="en-US"/>
              <a:t>There are three categories: </a:t>
            </a:r>
            <a:r>
              <a:rPr lang="en-US">
                <a:solidFill>
                  <a:srgbClr val="FF0000"/>
                </a:solidFill>
              </a:rPr>
              <a:t> general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limited</a:t>
            </a:r>
            <a:r>
              <a:rPr lang="en-US"/>
              <a:t>, and </a:t>
            </a:r>
            <a:r>
              <a:rPr lang="en-US">
                <a:solidFill>
                  <a:srgbClr val="FF0000"/>
                </a:solidFill>
              </a:rPr>
              <a:t>limited liability </a:t>
            </a:r>
            <a:r>
              <a:rPr lang="en-US"/>
              <a:t>partnerships.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76439"/>
              </p:ext>
            </p:extLst>
          </p:nvPr>
        </p:nvGraphicFramePr>
        <p:xfrm>
          <a:off x="580290" y="2896566"/>
          <a:ext cx="1109589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631">
                  <a:extLst>
                    <a:ext uri="{9D8B030D-6E8A-4147-A177-3AD203B41FA5}">
                      <a16:colId xmlns:a16="http://schemas.microsoft.com/office/drawing/2014/main" val="1436427060"/>
                    </a:ext>
                  </a:extLst>
                </a:gridCol>
                <a:gridCol w="3698631">
                  <a:extLst>
                    <a:ext uri="{9D8B030D-6E8A-4147-A177-3AD203B41FA5}">
                      <a16:colId xmlns:a16="http://schemas.microsoft.com/office/drawing/2014/main" val="505009095"/>
                    </a:ext>
                  </a:extLst>
                </a:gridCol>
                <a:gridCol w="3698631">
                  <a:extLst>
                    <a:ext uri="{9D8B030D-6E8A-4147-A177-3AD203B41FA5}">
                      <a16:colId xmlns:a16="http://schemas.microsoft.com/office/drawing/2014/main" val="957443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General</a:t>
                      </a:r>
                      <a:r>
                        <a:rPr lang="en-US" baseline="0"/>
                        <a:t> Partnership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Limited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Limited</a:t>
                      </a:r>
                      <a:r>
                        <a:rPr lang="en-US" baseline="0"/>
                        <a:t> Liability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3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Most common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Only one partner is required to be the general partne</a:t>
                      </a:r>
                      <a:r>
                        <a:rPr lang="en-US" baseline="0"/>
                        <a:t>r.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Referred</a:t>
                      </a:r>
                      <a:r>
                        <a:rPr lang="en-US" baseline="0"/>
                        <a:t> to as LLPs; new type of partnerships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1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Partners</a:t>
                      </a:r>
                      <a:r>
                        <a:rPr lang="en-US" baseline="0"/>
                        <a:t> share the liability and responsibility equally. 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Only one partner assumes the liability</a:t>
                      </a:r>
                      <a:r>
                        <a:rPr lang="en-US" baseline="0"/>
                        <a:t> and responsibility.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All partners are limited partners except when it comes to their</a:t>
                      </a:r>
                      <a:r>
                        <a:rPr lang="en-US" baseline="0"/>
                        <a:t> personal liability.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7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Examples: doctors’ practice, law firm, accounting</a:t>
                      </a:r>
                      <a:r>
                        <a:rPr lang="en-US" baseline="0"/>
                        <a:t> firm, etc.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Limited partners can only lose</a:t>
                      </a:r>
                      <a:r>
                        <a:rPr lang="en-US" baseline="0"/>
                        <a:t> their initial investment.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Not all businesses can register as an</a:t>
                      </a:r>
                      <a:r>
                        <a:rPr lang="en-US" baseline="0"/>
                        <a:t> LLP.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1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Main advantage is control;</a:t>
                      </a:r>
                      <a:r>
                        <a:rPr lang="en-US" baseline="0"/>
                        <a:t> drawback is extent of liability.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Most states allows professionals</a:t>
                      </a:r>
                      <a:r>
                        <a:rPr lang="en-US" baseline="0"/>
                        <a:t> like attorneys or doctors to create LLPs.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74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644" y="226138"/>
            <a:ext cx="7729728" cy="1188720"/>
          </a:xfrm>
        </p:spPr>
        <p:txBody>
          <a:bodyPr/>
          <a:lstStyle/>
          <a:p>
            <a:r>
              <a:rPr lang="en-US"/>
              <a:t>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670890"/>
            <a:ext cx="11386039" cy="3973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Partnerships are </a:t>
            </a:r>
            <a:r>
              <a:rPr lang="en-US" sz="2400">
                <a:solidFill>
                  <a:srgbClr val="FF0000"/>
                </a:solidFill>
              </a:rPr>
              <a:t>easy to start-up</a:t>
            </a:r>
            <a:r>
              <a:rPr lang="en-US" sz="2400"/>
              <a:t>, allow for shared decision making opportunities, </a:t>
            </a:r>
            <a:r>
              <a:rPr lang="en-US" sz="2400">
                <a:solidFill>
                  <a:srgbClr val="FF0000"/>
                </a:solidFill>
              </a:rPr>
              <a:t>allow for specialization</a:t>
            </a:r>
            <a:r>
              <a:rPr lang="en-US" sz="2400"/>
              <a:t> to occur and </a:t>
            </a:r>
            <a:r>
              <a:rPr lang="en-US" sz="2400">
                <a:solidFill>
                  <a:srgbClr val="FF0000"/>
                </a:solidFill>
              </a:rPr>
              <a:t>allow for partners to pool their assets</a:t>
            </a:r>
            <a:r>
              <a:rPr lang="en-US" sz="2400"/>
              <a:t> and wealth.</a:t>
            </a:r>
          </a:p>
          <a:p>
            <a:r>
              <a:rPr lang="en-US" sz="2400"/>
              <a:t>Disadvantages include the fact that </a:t>
            </a:r>
            <a:r>
              <a:rPr lang="en-US" sz="2400" u="sng"/>
              <a:t>liability is unlimited</a:t>
            </a:r>
            <a:r>
              <a:rPr lang="en-US" sz="2400"/>
              <a:t>, especially for the general partner, and there is a great potential for conflict.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PhDeviate Management Consulting Services - PhDeviate, Inc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4" y="3634264"/>
            <a:ext cx="4321821" cy="30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61" y="955167"/>
            <a:ext cx="5074539" cy="1188720"/>
          </a:xfrm>
        </p:spPr>
        <p:txBody>
          <a:bodyPr/>
          <a:lstStyle/>
          <a:p>
            <a:r>
              <a:rPr lang="en-US"/>
              <a:t>Corporations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20" y="3037398"/>
            <a:ext cx="10937631" cy="38544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A </a:t>
            </a:r>
            <a:r>
              <a:rPr lang="en-US" sz="2400">
                <a:solidFill>
                  <a:srgbClr val="FF0000"/>
                </a:solidFill>
              </a:rPr>
              <a:t>corporation</a:t>
            </a:r>
            <a:r>
              <a:rPr lang="en-US" sz="2400"/>
              <a:t> is a legal entity that is owned by individual stockholders – each of who have limited liability for a firm’s debts.</a:t>
            </a:r>
          </a:p>
          <a:p>
            <a:r>
              <a:rPr lang="en-US" sz="2400">
                <a:solidFill>
                  <a:srgbClr val="FF0000"/>
                </a:solidFill>
              </a:rPr>
              <a:t>Stockholders</a:t>
            </a:r>
            <a:r>
              <a:rPr lang="en-US" sz="2400"/>
              <a:t> are people who own stock (certificate of ownership in a company).  </a:t>
            </a:r>
          </a:p>
          <a:p>
            <a:r>
              <a:rPr lang="en-US" sz="2400"/>
              <a:t>Corporations exist independently of the individual owner(s) – but they operate like an individual.  </a:t>
            </a:r>
            <a:r>
              <a:rPr lang="en-US" sz="2400">
                <a:solidFill>
                  <a:srgbClr val="FF0000"/>
                </a:solidFill>
              </a:rPr>
              <a:t>They must pay taxes, engage in trade and business, make contracts, sue other parties or businesses and get sued</a:t>
            </a:r>
            <a:r>
              <a:rPr lang="en-US" sz="2400"/>
              <a:t>.</a:t>
            </a:r>
          </a:p>
          <a:p>
            <a:r>
              <a:rPr lang="en-US" sz="2400"/>
              <a:t>Only 20% of all businesses in America are corporations but they sell 90% of all products sold in our nation.</a:t>
            </a:r>
          </a:p>
        </p:txBody>
      </p:sp>
      <p:pic>
        <p:nvPicPr>
          <p:cNvPr id="4" name="Picture 3" descr="Edition Nationale : Les marques et les brevets aux Etats-Unis Lire 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19"/>
            <a:ext cx="6128582" cy="277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736" y="317944"/>
            <a:ext cx="7729728" cy="1188720"/>
          </a:xfrm>
        </p:spPr>
        <p:txBody>
          <a:bodyPr/>
          <a:lstStyle/>
          <a:p>
            <a:r>
              <a:rPr lang="en-US"/>
              <a:t>corporations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658" y="1662098"/>
            <a:ext cx="9112678" cy="5099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There are advantages and disadvantages to the owner and stockholders of corporations/incorporations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00618"/>
              </p:ext>
            </p:extLst>
          </p:nvPr>
        </p:nvGraphicFramePr>
        <p:xfrm>
          <a:off x="668213" y="2553666"/>
          <a:ext cx="11095894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947">
                  <a:extLst>
                    <a:ext uri="{9D8B030D-6E8A-4147-A177-3AD203B41FA5}">
                      <a16:colId xmlns:a16="http://schemas.microsoft.com/office/drawing/2014/main" val="1436427060"/>
                    </a:ext>
                  </a:extLst>
                </a:gridCol>
                <a:gridCol w="5547947">
                  <a:extLst>
                    <a:ext uri="{9D8B030D-6E8A-4147-A177-3AD203B41FA5}">
                      <a16:colId xmlns:a16="http://schemas.microsoft.com/office/drawing/2014/main" val="957443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3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Limited liability for the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Expense and difficulty to start-up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1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Easy to transfer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Double taxation – corporations</a:t>
                      </a:r>
                      <a:r>
                        <a:rPr lang="en-US" baseline="0"/>
                        <a:t> pay dividends to their stockholders and increased income (profit) taxes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7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Ability</a:t>
                      </a:r>
                      <a:r>
                        <a:rPr lang="en-US" baseline="0"/>
                        <a:t> to attract capital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Potential loss of control by the founders – stockholder take 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1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Long-life business</a:t>
                      </a:r>
                      <a:r>
                        <a:rPr lang="en-US" baseline="0"/>
                        <a:t> venture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More legal</a:t>
                      </a:r>
                      <a:r>
                        <a:rPr lang="en-US" baseline="0"/>
                        <a:t> requirements and regulations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0880"/>
                  </a:ext>
                </a:extLst>
              </a:tr>
            </a:tbl>
          </a:graphicData>
        </a:graphic>
      </p:graphicFrame>
      <p:pic>
        <p:nvPicPr>
          <p:cNvPr id="5" name="Picture 4" descr="Es aquella que existe bajo una razón social y en la cual todos los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2" y="532843"/>
            <a:ext cx="2648082" cy="1764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4C895-AA2B-4EE0-9493-2B31C10DB18C}"/>
              </a:ext>
            </a:extLst>
          </p:cNvPr>
          <p:cNvSpPr txBox="1"/>
          <p:nvPr/>
        </p:nvSpPr>
        <p:spPr>
          <a:xfrm>
            <a:off x="1251097" y="5426047"/>
            <a:ext cx="9636641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Horizontal Merger</a:t>
            </a:r>
            <a:r>
              <a:rPr lang="en-US" sz="2000"/>
              <a:t>- When two or more firms in the </a:t>
            </a:r>
            <a:r>
              <a:rPr lang="en-US" sz="2000">
                <a:solidFill>
                  <a:srgbClr val="FF0000"/>
                </a:solidFill>
              </a:rPr>
              <a:t>same industry</a:t>
            </a:r>
            <a:r>
              <a:rPr lang="en-US" sz="2000"/>
              <a:t> join together.  </a:t>
            </a:r>
          </a:p>
          <a:p>
            <a:r>
              <a:rPr lang="en-US" sz="2000">
                <a:solidFill>
                  <a:srgbClr val="FF0000"/>
                </a:solidFill>
              </a:rPr>
              <a:t>Vertical Merger</a:t>
            </a:r>
            <a:r>
              <a:rPr lang="en-US" sz="2000"/>
              <a:t>- When two or more firms join that are in </a:t>
            </a:r>
            <a:r>
              <a:rPr lang="en-US" sz="2000">
                <a:solidFill>
                  <a:srgbClr val="FF0000"/>
                </a:solidFill>
              </a:rPr>
              <a:t>different production stages</a:t>
            </a:r>
            <a:r>
              <a:rPr lang="en-US" sz="2000"/>
              <a:t>.   </a:t>
            </a:r>
          </a:p>
          <a:p>
            <a:r>
              <a:rPr lang="en-US" sz="2000">
                <a:solidFill>
                  <a:srgbClr val="FF0000"/>
                </a:solidFill>
              </a:rPr>
              <a:t>Conglomerates</a:t>
            </a:r>
            <a:r>
              <a:rPr lang="en-US" sz="2000"/>
              <a:t>- When large firms buy out other firms. </a:t>
            </a:r>
          </a:p>
        </p:txBody>
      </p:sp>
    </p:spTree>
    <p:extLst>
      <p:ext uri="{BB962C8B-B14F-4D97-AF65-F5344CB8AC3E}">
        <p14:creationId xmlns:p14="http://schemas.microsoft.com/office/powerpoint/2010/main" val="304440416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Parcel</vt:lpstr>
      <vt:lpstr>Business organizations</vt:lpstr>
      <vt:lpstr>What is an entrepreneur?</vt:lpstr>
      <vt:lpstr>Some entrepreneurs think of it all…</vt:lpstr>
      <vt:lpstr>Starting up a new business</vt:lpstr>
      <vt:lpstr>Sole proprietorship</vt:lpstr>
      <vt:lpstr>partnerships</vt:lpstr>
      <vt:lpstr>partnerships</vt:lpstr>
      <vt:lpstr>Corporations</vt:lpstr>
      <vt:lpstr>corporations</vt:lpstr>
      <vt:lpstr>Squatty potty update</vt:lpstr>
      <vt:lpstr>franchises</vt:lpstr>
      <vt:lpstr>Cooperative organizations</vt:lpstr>
      <vt:lpstr>Non-profit organizations</vt:lpstr>
      <vt:lpstr>Not every idea has the potential to spawn a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organizations</dc:title>
  <cp:revision>1</cp:revision>
  <dcterms:modified xsi:type="dcterms:W3CDTF">2018-03-21T15:44:38Z</dcterms:modified>
</cp:coreProperties>
</file>